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9" r:id="rId8"/>
    <p:sldId id="270" r:id="rId9"/>
    <p:sldId id="261" r:id="rId10"/>
    <p:sldId id="262" r:id="rId11"/>
    <p:sldId id="271" r:id="rId12"/>
    <p:sldId id="264" r:id="rId13"/>
    <p:sldId id="265" r:id="rId14"/>
    <p:sldId id="272" r:id="rId15"/>
    <p:sldId id="268" r:id="rId16"/>
    <p:sldId id="273" r:id="rId17"/>
    <p:sldId id="274" r:id="rId18"/>
    <p:sldId id="275" r:id="rId19"/>
    <p:sldId id="267" r:id="rId20"/>
  </p:sldIdLst>
  <p:sldSz cx="9144000" cy="5143500" type="screen16x9"/>
  <p:notesSz cx="6858000" cy="9144000"/>
  <p:embeddedFontLst>
    <p:embeddedFont>
      <p:font typeface="Overpass" pitchFamily="2" charset="77"/>
      <p:regular r:id="rId22"/>
      <p:bold r:id="rId23"/>
      <p:italic r:id="rId24"/>
      <p:boldItalic r:id="rId25"/>
    </p:embeddedFont>
    <p:embeddedFont>
      <p:font typeface="Proxima Nova" panose="02000506030000020004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39" d="100"/>
          <a:sy n="139" d="100"/>
        </p:scale>
        <p:origin x="17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734211019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734211019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820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77938403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77938403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77938403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77938403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145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47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87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813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605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34211019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34211019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34211019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734211019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introduce the topics contained within this page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734211019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734211019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Workstation Port Forwarding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Bastion Port Forwarding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788490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788490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788490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788490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06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788490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788490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297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734211019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734211019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ToolKit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MOJO - New Site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RHLC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management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RHU ROL / public ROL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TITL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only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E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H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458788" y="103585"/>
            <a:ext cx="82296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1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34290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68580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02870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37160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454025" y="959644"/>
            <a:ext cx="8229600" cy="3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/>
            </a:lvl1pPr>
            <a:lvl2pPr marL="914400" lvl="1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2pPr>
            <a:lvl3pPr marL="1371600" lvl="2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4pPr>
            <a:lvl5pPr marL="228600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5pPr>
            <a:lvl6pPr marL="2743200" lvl="5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dt" idx="10"/>
          </p:nvPr>
        </p:nvSpPr>
        <p:spPr>
          <a:xfrm>
            <a:off x="457200" y="48082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ftr" idx="11"/>
          </p:nvPr>
        </p:nvSpPr>
        <p:spPr>
          <a:xfrm>
            <a:off x="3124200" y="48082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6553201" y="4808207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, graphic bottom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826650" y="1554319"/>
            <a:ext cx="7490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1">
  <p:cSld name="CUSTOM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4853" y="20713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5970354" y="20713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16" name="Google Shape;116;p26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2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2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5970354" y="212851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9" name="Google Shape;13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0956" y="20406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2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2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2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3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365233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2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1" name="Google Shape;161;p30"/>
          <p:cNvSpPr txBox="1"/>
          <p:nvPr/>
        </p:nvSpPr>
        <p:spPr>
          <a:xfrm>
            <a:off x="4427588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427588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youtube.com/user/RedHatVideos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6611644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facebook.com/redhatinc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6611644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twitter.com/RedHat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4">
            <a:alphaModFix/>
          </a:blip>
          <a:srcRect l="2507" r="2498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5">
            <a:alphaModFix/>
          </a:blip>
          <a:srcRect l="2678" r="2678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6">
            <a:alphaModFix/>
          </a:blip>
          <a:srcRect l="2507" r="2498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l="2326" r="2326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8">
            <a:alphaModFix amt="36000"/>
          </a:blip>
          <a:stretch>
            <a:fillRect/>
          </a:stretch>
        </p:blipFill>
        <p:spPr>
          <a:xfrm>
            <a:off x="3709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72" name="Google Shape;172;p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3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" name="Google Shape;174;p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81" name="Google Shape;181;p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" name="Google Shape;183;p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90" name="Google Shape;190;p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" name="Google Shape;192;p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3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>
            <a:spLocks noGrp="1"/>
          </p:cNvSpPr>
          <p:nvPr>
            <p:ph type="subTitle" idx="3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3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4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" name="Google Shape;205;p34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08" name="Google Shape;208;p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5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35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223" name="Google Shape;223;p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7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25" name="Google Shape;225;p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lack">
  <p:cSld name="CUSTOM_4_1">
    <p:bg>
      <p:bgPr>
        <a:solidFill>
          <a:srgbClr val="141414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cxnSp>
        <p:nvCxnSpPr>
          <p:cNvPr id="231" name="Google Shape;231;p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38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33" name="Google Shape;233;p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1"/>
          </p:nvPr>
        </p:nvSpPr>
        <p:spPr>
          <a:xfrm>
            <a:off x="311700" y="1152469"/>
            <a:ext cx="85206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redhat.com/ansible/ansible-dashboard" TargetMode="External"/><Relationship Id="rId7" Type="http://schemas.openxmlformats.org/officeDocument/2006/relationships/hyperlink" Target="https://www.youtube.com/watch?v=UoY5QZ0dzbo&amp;t=31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ithub.com/tmichett/LUG/tree/main/Ansible_Roles" TargetMode="External"/><Relationship Id="rId5" Type="http://schemas.openxmlformats.org/officeDocument/2006/relationships/hyperlink" Target="https://github.com/tmichett/AnsiblePlaybooks" TargetMode="External"/><Relationship Id="rId4" Type="http://schemas.openxmlformats.org/officeDocument/2006/relationships/hyperlink" Target="https://docs.ansible.com/ansible/latest/index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alaxy.ansibl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795263" y="1485788"/>
            <a:ext cx="7553400" cy="132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DevOps Culture and Practice Enablement </a:t>
            </a:r>
            <a:endParaRPr sz="4200"/>
          </a:p>
        </p:txBody>
      </p:sp>
      <p:sp>
        <p:nvSpPr>
          <p:cNvPr id="242" name="Google Shape;242;p3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63" y="232088"/>
            <a:ext cx="2222118" cy="90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232" y="22322"/>
            <a:ext cx="1808513" cy="13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61481" y="3062025"/>
            <a:ext cx="8998500" cy="79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Ansible Overview</a:t>
            </a:r>
            <a:endParaRPr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verpass"/>
                <a:ea typeface="Overpass"/>
                <a:cs typeface="Overpass"/>
                <a:sym typeface="Overpass"/>
              </a:rPr>
              <a:t>Sample Playbook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3B8841B-637D-6D49-94D8-5614CE514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08" y="731520"/>
            <a:ext cx="6827901" cy="441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82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Ansible Roles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18" name="Google Shape;318;p48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Ansible ROLE Structure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E701F-3EF9-7C4D-A367-DDCF8D9B0928}"/>
              </a:ext>
            </a:extLst>
          </p:cNvPr>
          <p:cNvSpPr txBox="1"/>
          <p:nvPr/>
        </p:nvSpPr>
        <p:spPr>
          <a:xfrm>
            <a:off x="445272" y="779960"/>
            <a:ext cx="8444286" cy="384720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student@workstation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ROLES]$ tree </a:t>
            </a:r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My_Role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My_Role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defaults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   └──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main.yml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files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handlers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   └──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main.yml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meta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   └──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main.yml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README.md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tasks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   └──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main.yml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templates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tests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   ├── inventory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   └──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test.yml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└── vars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└──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main.yml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directories, 8 files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18" name="Google Shape;318;p48"/>
          <p:cNvSpPr txBox="1">
            <a:spLocks noGrp="1"/>
          </p:cNvSpPr>
          <p:nvPr>
            <p:ph type="title"/>
          </p:nvPr>
        </p:nvSpPr>
        <p:spPr>
          <a:xfrm>
            <a:off x="1097413" y="-2277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Ansible ROLE Structure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C01F78D-06EA-9B4F-AD91-D19B4031C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18682"/>
              </p:ext>
            </p:extLst>
          </p:nvPr>
        </p:nvGraphicFramePr>
        <p:xfrm>
          <a:off x="610181" y="665918"/>
          <a:ext cx="8018890" cy="36804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07989">
                  <a:extLst>
                    <a:ext uri="{9D8B030D-6E8A-4147-A177-3AD203B41FA5}">
                      <a16:colId xmlns:a16="http://schemas.microsoft.com/office/drawing/2014/main" val="569682321"/>
                    </a:ext>
                  </a:extLst>
                </a:gridCol>
                <a:gridCol w="6710901">
                  <a:extLst>
                    <a:ext uri="{9D8B030D-6E8A-4147-A177-3AD203B41FA5}">
                      <a16:colId xmlns:a16="http://schemas.microsoft.com/office/drawing/2014/main" val="1010236867"/>
                    </a:ext>
                  </a:extLst>
                </a:gridCol>
              </a:tblGrid>
              <a:tr h="2905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 of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21452"/>
                  </a:ext>
                </a:extLst>
              </a:tr>
              <a:tr h="493994">
                <a:tc>
                  <a:txBody>
                    <a:bodyPr/>
                    <a:lstStyle/>
                    <a:p>
                      <a:r>
                        <a:rPr lang="en-US" b="1" dirty="0"/>
                        <a:t>defaults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</a:t>
                      </a:r>
                      <a:r>
                        <a:rPr lang="en-US" b="1" dirty="0" err="1"/>
                        <a:t>main.yml</a:t>
                      </a:r>
                      <a:r>
                        <a:rPr lang="en-US" b="0" dirty="0"/>
                        <a:t> file contains default variable values that are used by the role. These have the lowest precedence and priority.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250897"/>
                  </a:ext>
                </a:extLst>
              </a:tr>
              <a:tr h="290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Contains files that are used by the tasks in the role.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030408"/>
                  </a:ext>
                </a:extLst>
              </a:tr>
              <a:tr h="290585">
                <a:tc>
                  <a:txBody>
                    <a:bodyPr/>
                    <a:lstStyle/>
                    <a:p>
                      <a:r>
                        <a:rPr lang="en-US" b="1" dirty="0"/>
                        <a:t>handlers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</a:t>
                      </a:r>
                      <a:r>
                        <a:rPr lang="en-US" b="1" dirty="0" err="1"/>
                        <a:t>main.yml</a:t>
                      </a:r>
                      <a:r>
                        <a:rPr lang="en-US" b="0" dirty="0"/>
                        <a:t> file contains handlers that are executed by the role.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389368"/>
                  </a:ext>
                </a:extLst>
              </a:tr>
              <a:tr h="589063">
                <a:tc>
                  <a:txBody>
                    <a:bodyPr/>
                    <a:lstStyle/>
                    <a:p>
                      <a:r>
                        <a:rPr lang="en-US" b="1" dirty="0"/>
                        <a:t>meta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</a:t>
                      </a:r>
                      <a:r>
                        <a:rPr lang="en-US" b="1" dirty="0" err="1"/>
                        <a:t>main.yml</a:t>
                      </a:r>
                      <a:r>
                        <a:rPr lang="en-US" b="0" dirty="0"/>
                        <a:t> file contains information about the role. At a minimum you should modify the </a:t>
                      </a:r>
                      <a:r>
                        <a:rPr lang="en-US" b="1" i="1" dirty="0"/>
                        <a:t>author</a:t>
                      </a:r>
                      <a:r>
                        <a:rPr lang="en-US" b="0" i="0" dirty="0"/>
                        <a:t>, </a:t>
                      </a:r>
                      <a:r>
                        <a:rPr lang="en-US" sz="18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license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platforms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</a:t>
                      </a:r>
                      <a:r>
                        <a:rPr lang="en-US" sz="18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dependencies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6637"/>
                  </a:ext>
                </a:extLst>
              </a:tr>
              <a:tr h="290585">
                <a:tc>
                  <a:txBody>
                    <a:bodyPr/>
                    <a:lstStyle/>
                    <a:p>
                      <a:r>
                        <a:rPr lang="en-US" b="1" dirty="0"/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</a:t>
                      </a:r>
                      <a:r>
                        <a:rPr lang="en-US" b="1" dirty="0" err="1"/>
                        <a:t>main.yml</a:t>
                      </a:r>
                      <a:r>
                        <a:rPr lang="en-US" b="0" dirty="0"/>
                        <a:t> file contains the tasks being used by the Role.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0363"/>
                  </a:ext>
                </a:extLst>
              </a:tr>
              <a:tr h="290585">
                <a:tc>
                  <a:txBody>
                    <a:bodyPr/>
                    <a:lstStyle/>
                    <a:p>
                      <a:r>
                        <a:rPr lang="en-US" b="1" dirty="0"/>
                        <a:t>templates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Contains Jinja2 templates used by tasks in the role.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362824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US" b="1" dirty="0"/>
                        <a:t>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Contains an inventory and </a:t>
                      </a:r>
                      <a:r>
                        <a:rPr lang="en-US" b="1" dirty="0" err="1"/>
                        <a:t>test.yml</a:t>
                      </a:r>
                      <a:r>
                        <a:rPr lang="en-US" b="0" dirty="0"/>
                        <a:t> playbook that can be used to test the role.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245842"/>
                  </a:ext>
                </a:extLst>
              </a:tr>
              <a:tr h="625193">
                <a:tc>
                  <a:txBody>
                    <a:bodyPr/>
                    <a:lstStyle/>
                    <a:p>
                      <a:r>
                        <a:rPr lang="en-US" b="1" dirty="0"/>
                        <a:t>vars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</a:t>
                      </a:r>
                      <a:r>
                        <a:rPr lang="en-US" b="1" dirty="0" err="1"/>
                        <a:t>main.yml</a:t>
                      </a:r>
                      <a:r>
                        <a:rPr lang="en-US" b="0" dirty="0"/>
                        <a:t> file contains role variables and values. These are high precedence and not intended to be changed when used in a playbook.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933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556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Ansible Collections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2960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421552" y="133382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verpass"/>
                <a:ea typeface="Overpass"/>
                <a:cs typeface="Overpass"/>
                <a:sym typeface="Overpass"/>
              </a:rPr>
              <a:t>Ansible Collections – The Future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" name="Google Shape;269;p42">
            <a:extLst>
              <a:ext uri="{FF2B5EF4-FFF2-40B4-BE49-F238E27FC236}">
                <a16:creationId xmlns:a16="http://schemas.microsoft.com/office/drawing/2014/main" id="{7E4E14A0-1C01-D94A-BCCB-A031D0E6581B}"/>
              </a:ext>
            </a:extLst>
          </p:cNvPr>
          <p:cNvSpPr txBox="1"/>
          <p:nvPr/>
        </p:nvSpPr>
        <p:spPr>
          <a:xfrm>
            <a:off x="527124" y="944718"/>
            <a:ext cx="6923248" cy="109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Ansible Collections</a:t>
            </a:r>
            <a:r>
              <a:rPr lang="en-US" sz="1600" b="1" dirty="0"/>
              <a:t> </a:t>
            </a:r>
            <a:r>
              <a:rPr lang="en-US" sz="1600" dirty="0"/>
              <a:t>–  A new method and standard of delivering and distributing Ansible automation components. Collections can consist of Ansible modules, playbooks, roles, and plug-ins.</a:t>
            </a:r>
            <a:endParaRPr lang="en-US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pic>
        <p:nvPicPr>
          <p:cNvPr id="1026" name="Picture 2" descr="Great Scott! Back to the Future turns 30 (and catches up with reality) | Back  To The Future | The Guardian">
            <a:extLst>
              <a:ext uri="{FF2B5EF4-FFF2-40B4-BE49-F238E27FC236}">
                <a16:creationId xmlns:a16="http://schemas.microsoft.com/office/drawing/2014/main" id="{76BFAC09-D107-314D-9877-698721E6F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765" y="122849"/>
            <a:ext cx="1555940" cy="9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30B660-44D2-EC4A-A554-0363AF94C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24" y="1821382"/>
            <a:ext cx="7452150" cy="332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51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More Information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592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Additional Resources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512064" y="1040576"/>
            <a:ext cx="8522207" cy="306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Ansible</a:t>
            </a:r>
            <a:r>
              <a:rPr lang="en-US" sz="1600" b="1" dirty="0"/>
              <a:t> Automation Platform </a:t>
            </a:r>
            <a:r>
              <a:rPr lang="en-US" sz="1600" dirty="0"/>
              <a:t>– </a:t>
            </a:r>
            <a:r>
              <a:rPr lang="en-US" sz="1600" dirty="0">
                <a:hlinkClick r:id="rId3"/>
              </a:rPr>
              <a:t>https://console.redhat.com/ansible/ansible-dashboard</a:t>
            </a:r>
            <a:r>
              <a:rPr lang="en-US" sz="1600" dirty="0"/>
              <a:t> 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chemeClr val="accent2"/>
                </a:solidFill>
              </a:rPr>
              <a:t>Ansible Documentation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/>
              <a:t>– </a:t>
            </a:r>
            <a:r>
              <a:rPr lang="en-US" sz="1600" dirty="0">
                <a:hlinkClick r:id="rId4"/>
              </a:rPr>
              <a:t>https://docs.ansible.com/ansible/latest/index.html</a:t>
            </a:r>
            <a:r>
              <a:rPr lang="en-US" sz="1600" dirty="0"/>
              <a:t> </a:t>
            </a:r>
          </a:p>
          <a:p>
            <a:endParaRPr lang="en-US" sz="1600" b="1" dirty="0"/>
          </a:p>
          <a:p>
            <a:r>
              <a:rPr lang="en-US" sz="1600" b="1" dirty="0" err="1">
                <a:solidFill>
                  <a:schemeClr val="accent2"/>
                </a:solidFill>
              </a:rPr>
              <a:t>Github</a:t>
            </a:r>
            <a:r>
              <a:rPr lang="en-US" sz="1600" b="1" dirty="0">
                <a:solidFill>
                  <a:schemeClr val="accent2"/>
                </a:solidFill>
              </a:rPr>
              <a:t> with Sample Playbooks </a:t>
            </a:r>
            <a:r>
              <a:rPr lang="en-US" sz="1600" dirty="0"/>
              <a:t>– </a:t>
            </a:r>
            <a:r>
              <a:rPr lang="en-US" sz="1600" dirty="0">
                <a:hlinkClick r:id="rId5"/>
              </a:rPr>
              <a:t>https://github.com/tmichett/AnsiblePlaybooks</a:t>
            </a:r>
            <a:r>
              <a:rPr lang="en-US" sz="1600" dirty="0"/>
              <a:t> 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chemeClr val="accent2"/>
                </a:solidFill>
              </a:rPr>
              <a:t>Ansible Roles Creation (LUG Presentation) </a:t>
            </a:r>
            <a:endParaRPr lang="en-US" sz="1600" dirty="0"/>
          </a:p>
          <a:p>
            <a:r>
              <a:rPr lang="en-US" sz="1600" dirty="0" err="1"/>
              <a:t>Github</a:t>
            </a:r>
            <a:r>
              <a:rPr lang="en-US" sz="1600" dirty="0"/>
              <a:t> - </a:t>
            </a:r>
            <a:r>
              <a:rPr lang="en-US" sz="1600" dirty="0">
                <a:hlinkClick r:id="rId6"/>
              </a:rPr>
              <a:t>https://github.com/tmichett/LUG/tree/main/Ansible_Roles</a:t>
            </a:r>
            <a:r>
              <a:rPr lang="en-US" sz="1600" dirty="0"/>
              <a:t> </a:t>
            </a:r>
          </a:p>
          <a:p>
            <a:r>
              <a:rPr lang="en-US" sz="1600" dirty="0"/>
              <a:t>YouTube - </a:t>
            </a:r>
            <a:r>
              <a:rPr lang="en-US" sz="1600" dirty="0">
                <a:hlinkClick r:id="rId7"/>
              </a:rPr>
              <a:t>https://www.youtube.com/watch?v=UoY5QZ0dzbo&amp;t=31s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b="1" dirty="0"/>
              <a:t>Red Hat Training Courses:</a:t>
            </a:r>
            <a:r>
              <a:rPr lang="en-US" sz="1600" dirty="0"/>
              <a:t> RH294, DO417 (Windows), DO447, DO457 (Networking)</a:t>
            </a:r>
            <a:endParaRPr lang="en-US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724288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</a:t>
            </a:r>
            <a:br>
              <a:rPr lang="en"/>
            </a:br>
            <a:r>
              <a:rPr lang="en"/>
              <a:t>Red Hat a trusted adviser to the Fortune 500. </a:t>
            </a:r>
            <a:endParaRPr/>
          </a:p>
        </p:txBody>
      </p:sp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40" name="Google Shape;340;p50"/>
          <p:cNvSpPr txBox="1"/>
          <p:nvPr/>
        </p:nvSpPr>
        <p:spPr>
          <a:xfrm>
            <a:off x="6567075" y="3949106"/>
            <a:ext cx="25770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E-Mail: tmichett@redhat.com</a:t>
            </a:r>
            <a:endParaRPr sz="1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0" y="433219"/>
            <a:ext cx="2441400" cy="8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89" y="1304419"/>
            <a:ext cx="2379725" cy="23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2938872" y="335550"/>
            <a:ext cx="6407400" cy="4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Ansible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What is Ansible?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Ansible Playbooks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What are Ansible playbooks and how are they used?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Overpass"/>
              <a:ea typeface="Overpass"/>
              <a:cs typeface="Overpass"/>
              <a:sym typeface="Overpass"/>
            </a:endParaRPr>
          </a:p>
          <a:p>
            <a:pPr lvl="0"/>
            <a:r>
              <a:rPr lang="en-US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Ansible Roles</a:t>
            </a:r>
          </a:p>
          <a:p>
            <a:pPr lvl="0"/>
            <a:r>
              <a:rPr lang="en-US" sz="1200" dirty="0">
                <a:latin typeface="Overpass"/>
                <a:ea typeface="Overpass"/>
                <a:cs typeface="Overpass"/>
                <a:sym typeface="Overpass"/>
              </a:rPr>
              <a:t>What are Ansible roles and how are they used?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lvl="0"/>
            <a:r>
              <a:rPr lang="en-US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Ansible Collections</a:t>
            </a:r>
          </a:p>
          <a:p>
            <a:pPr lvl="0"/>
            <a:r>
              <a:rPr lang="en-US" sz="1200" dirty="0">
                <a:latin typeface="Overpass"/>
                <a:ea typeface="Overpass"/>
                <a:cs typeface="Overpass"/>
                <a:sym typeface="Overpass"/>
              </a:rPr>
              <a:t>What are Ansible collections and how are they used?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60" name="Google Shape;260;p41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3766331" y="1334250"/>
            <a:ext cx="4726200" cy="81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Ansible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Ansible Introduction &amp; Overview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805419" y="937143"/>
            <a:ext cx="7883400" cy="404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Ansible</a:t>
            </a:r>
            <a:r>
              <a:rPr lang="en-US" sz="1600" b="1" dirty="0"/>
              <a:t> </a:t>
            </a:r>
            <a:r>
              <a:rPr lang="en-US" sz="1600" dirty="0"/>
              <a:t>– An automation language leveraging modules to be used in one or more tasks on managed systems. Most Ansible automation leverages and Ansible playbook which is a YAML formatted file containing Ansible directives.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chemeClr val="accent2"/>
                </a:solidFill>
              </a:rPr>
              <a:t>Ansible modules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/>
              <a:t>– Components used by Ansible tasks and playbooks which are generally implemented and developed in Python. Ansible modules work with certain system utilities and are optimized to be leveraged as a declarative automation language and provide idempotency.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chemeClr val="accent2"/>
                </a:solidFill>
              </a:rPr>
              <a:t>Ansible ad-hoc commands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/>
              <a:t>– A way of executing a single Ansible task quickly that relies on a single Ansible module to perform the tests/changes of the task. 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chemeClr val="accent2"/>
                </a:solidFill>
              </a:rPr>
              <a:t>Ansible Roles</a:t>
            </a:r>
            <a:r>
              <a:rPr lang="en-US" sz="1600" dirty="0"/>
              <a:t>– Curated, independent components of Ansible allowing re-use of common tasks. Roles can consist of variables, tasks, handlers, files, and templates. </a:t>
            </a:r>
            <a:endParaRPr lang="en-US" sz="1600" b="1" dirty="0"/>
          </a:p>
          <a:p>
            <a:endParaRPr lang="en-US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1314450" y="106520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Ansible Components &amp; Commands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FB3C74-570E-654D-9662-C4655D5786F1}"/>
              </a:ext>
            </a:extLst>
          </p:cNvPr>
          <p:cNvSpPr/>
          <p:nvPr/>
        </p:nvSpPr>
        <p:spPr>
          <a:xfrm>
            <a:off x="379476" y="1172364"/>
            <a:ext cx="8599932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 err="1">
                <a:solidFill>
                  <a:schemeClr val="accent2"/>
                </a:solidFill>
              </a:rPr>
              <a:t>ansible.cfg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– Configuration file for running the </a:t>
            </a:r>
            <a:r>
              <a:rPr lang="en-US" b="1" dirty="0"/>
              <a:t>ansible</a:t>
            </a:r>
            <a:r>
              <a:rPr lang="en-US" dirty="0"/>
              <a:t> and </a:t>
            </a:r>
            <a:r>
              <a:rPr lang="en-US" b="1" dirty="0"/>
              <a:t>ansible-playbook</a:t>
            </a:r>
            <a:r>
              <a:rPr lang="en-US" dirty="0"/>
              <a:t> commands.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Inventory</a:t>
            </a:r>
            <a:r>
              <a:rPr lang="en-US" dirty="0"/>
              <a:t> – Inventory file used by the </a:t>
            </a:r>
            <a:r>
              <a:rPr lang="en-US" b="1" dirty="0"/>
              <a:t>ansible</a:t>
            </a:r>
            <a:r>
              <a:rPr lang="en-US" dirty="0"/>
              <a:t> and </a:t>
            </a:r>
            <a:r>
              <a:rPr lang="en-US" b="1" dirty="0"/>
              <a:t>ansible-playbook</a:t>
            </a:r>
            <a:r>
              <a:rPr lang="en-US" dirty="0"/>
              <a:t> commands identifying managed hosts/nodes.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ansible</a:t>
            </a:r>
            <a:r>
              <a:rPr lang="en-US" dirty="0"/>
              <a:t> – Command used to perform/execute Ansible ad-hoc commands against a managed node.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ansible-playbook</a:t>
            </a:r>
            <a:r>
              <a:rPr lang="en-US" dirty="0"/>
              <a:t> – Command used to execute and run Ansible playbooks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ansible-galaxy</a:t>
            </a:r>
            <a:r>
              <a:rPr lang="en-US" dirty="0"/>
              <a:t> – Command to create or utilize Ansible roles. Many of these roles are published on </a:t>
            </a:r>
            <a:r>
              <a:rPr lang="en-US" dirty="0">
                <a:hlinkClick r:id="rId3"/>
              </a:rPr>
              <a:t>http://galaxy.ansible.com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Playbook</a:t>
            </a:r>
            <a:r>
              <a:rPr lang="en-US" dirty="0"/>
              <a:t> – Collection of Ansible tasks organized into one or more Ansible plays.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Task</a:t>
            </a:r>
            <a:r>
              <a:rPr lang="en-US" dirty="0"/>
              <a:t> – Collection/list of Ansible modules arranged into instructions. Each task utilizes an Ansible module to perform a given action.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Ansible Module </a:t>
            </a:r>
            <a:r>
              <a:rPr lang="en-US" dirty="0"/>
              <a:t>– Specific module (small program generally implemented in Python) which perform the commands and executes the program to get the desired state of a given task.</a:t>
            </a:r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endParaRPr 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1314450" y="11566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 err="1">
                <a:solidFill>
                  <a:srgbClr val="C00000"/>
                </a:solidFill>
              </a:rPr>
              <a:t>ansible.cfg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/>
              <a:t>File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3C8582-34F2-014C-B266-48836983BE61}"/>
              </a:ext>
            </a:extLst>
          </p:cNvPr>
          <p:cNvSpPr txBox="1">
            <a:spLocks/>
          </p:cNvSpPr>
          <p:nvPr/>
        </p:nvSpPr>
        <p:spPr>
          <a:xfrm>
            <a:off x="61481" y="612848"/>
            <a:ext cx="8981935" cy="322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This file defines the configuration directives which apply directly to how the </a:t>
            </a:r>
            <a:r>
              <a:rPr lang="en-US" sz="1800" b="1" dirty="0">
                <a:solidFill>
                  <a:srgbClr val="C00000"/>
                </a:solidFill>
              </a:rPr>
              <a:t>ansible</a:t>
            </a:r>
            <a:r>
              <a:rPr lang="en-US" sz="1800" dirty="0">
                <a:solidFill>
                  <a:schemeClr val="tx1"/>
                </a:solidFill>
              </a:rPr>
              <a:t> and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rgbClr val="C00000"/>
                </a:solidFill>
              </a:rPr>
              <a:t>ansible-playbook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command interact with the Ansible application and which configuration items are applied to a given Ansible session.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b="1" dirty="0">
                <a:solidFill>
                  <a:srgbClr val="C00000"/>
                </a:solidFill>
              </a:rPr>
              <a:t>./</a:t>
            </a:r>
            <a:r>
              <a:rPr lang="en-US" sz="1800" b="1" dirty="0" err="1">
                <a:solidFill>
                  <a:srgbClr val="C00000"/>
                </a:solidFill>
              </a:rPr>
              <a:t>ansible.cfg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– When located in the current working directory (CWD) this file is the highest precedence.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b="1" dirty="0">
                <a:solidFill>
                  <a:srgbClr val="C00000"/>
                </a:solidFill>
              </a:rPr>
              <a:t>~/.</a:t>
            </a:r>
            <a:r>
              <a:rPr lang="en-US" sz="1800" b="1" dirty="0" err="1">
                <a:solidFill>
                  <a:srgbClr val="C00000"/>
                </a:solidFill>
              </a:rPr>
              <a:t>ansible.cfg</a:t>
            </a:r>
            <a:r>
              <a:rPr lang="en-US" sz="1800" b="1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– When located in the user’s home directory, this file will have precedence if an </a:t>
            </a:r>
            <a:r>
              <a:rPr lang="en-US" sz="1800" i="1" dirty="0" err="1">
                <a:solidFill>
                  <a:schemeClr val="tx1"/>
                </a:solidFill>
              </a:rPr>
              <a:t>ansible.cfg</a:t>
            </a:r>
            <a:r>
              <a:rPr lang="en-US" sz="1800" dirty="0">
                <a:solidFill>
                  <a:schemeClr val="tx1"/>
                </a:solidFill>
              </a:rPr>
              <a:t> doesn’t exist in the CWD.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b="1" dirty="0">
                <a:solidFill>
                  <a:srgbClr val="C00000"/>
                </a:solidFill>
              </a:rPr>
              <a:t>/</a:t>
            </a:r>
            <a:r>
              <a:rPr lang="en-US" sz="1800" b="1" dirty="0" err="1">
                <a:solidFill>
                  <a:srgbClr val="C00000"/>
                </a:solidFill>
              </a:rPr>
              <a:t>etc</a:t>
            </a:r>
            <a:r>
              <a:rPr lang="en-US" sz="1800" b="1" dirty="0">
                <a:solidFill>
                  <a:srgbClr val="C00000"/>
                </a:solidFill>
              </a:rPr>
              <a:t>/ansible/</a:t>
            </a:r>
            <a:r>
              <a:rPr lang="en-US" sz="1800" b="1" dirty="0" err="1">
                <a:solidFill>
                  <a:srgbClr val="C00000"/>
                </a:solidFill>
              </a:rPr>
              <a:t>ansible.cfg</a:t>
            </a:r>
            <a:r>
              <a:rPr lang="en-US" sz="1800" b="1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– This is the default configuration file and has the lowest precedence. This file is used when no other </a:t>
            </a:r>
            <a:r>
              <a:rPr lang="en-US" sz="1800" i="1" dirty="0" err="1">
                <a:solidFill>
                  <a:srgbClr val="C00000"/>
                </a:solidFill>
              </a:rPr>
              <a:t>ansible.cfg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file exists.</a:t>
            </a:r>
          </a:p>
          <a:p>
            <a:endParaRPr 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1D3F0836-272E-174C-AF72-8CBC752DB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875133"/>
              </p:ext>
            </p:extLst>
          </p:nvPr>
        </p:nvGraphicFramePr>
        <p:xfrm>
          <a:off x="610181" y="3536030"/>
          <a:ext cx="8128000" cy="1144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357">
                  <a:extLst>
                    <a:ext uri="{9D8B030D-6E8A-4147-A177-3AD203B41FA5}">
                      <a16:colId xmlns:a16="http://schemas.microsoft.com/office/drawing/2014/main" val="3075898033"/>
                    </a:ext>
                  </a:extLst>
                </a:gridCol>
                <a:gridCol w="6462643">
                  <a:extLst>
                    <a:ext uri="{9D8B030D-6E8A-4147-A177-3AD203B41FA5}">
                      <a16:colId xmlns:a16="http://schemas.microsoft.com/office/drawing/2014/main" val="896707198"/>
                    </a:ext>
                  </a:extLst>
                </a:gridCol>
              </a:tblGrid>
              <a:tr h="1144987">
                <a:tc>
                  <a:txBody>
                    <a:bodyPr/>
                    <a:lstStyle/>
                    <a:p>
                      <a:r>
                        <a:rPr lang="en-US" dirty="0"/>
                        <a:t>Important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It is also possible to define the </a:t>
                      </a:r>
                      <a:r>
                        <a:rPr lang="en-US" b="1" dirty="0" err="1"/>
                        <a:t>ansible.cfg</a:t>
                      </a:r>
                      <a:r>
                        <a:rPr lang="en-US" b="0" dirty="0"/>
                        <a:t> file with the environment variable </a:t>
                      </a:r>
                      <a:r>
                        <a:rPr lang="en-US" b="1" dirty="0"/>
                        <a:t>ANSIBLE_CONFIG</a:t>
                      </a:r>
                      <a:r>
                        <a:rPr lang="en-US" b="0" dirty="0"/>
                        <a:t>. If this variable is used, it will override all other configuration files.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790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21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1314450" y="11566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Inventory File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D792BC-D3AE-554A-96A2-26D4969D7EE1}"/>
              </a:ext>
            </a:extLst>
          </p:cNvPr>
          <p:cNvSpPr txBox="1">
            <a:spLocks/>
          </p:cNvSpPr>
          <p:nvPr/>
        </p:nvSpPr>
        <p:spPr>
          <a:xfrm>
            <a:off x="341904" y="1200149"/>
            <a:ext cx="8046722" cy="274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b="1" dirty="0">
                <a:solidFill>
                  <a:schemeClr val="tx1"/>
                </a:solidFill>
              </a:rPr>
              <a:t>inventory</a:t>
            </a:r>
            <a:r>
              <a:rPr lang="en-US" sz="1800" dirty="0">
                <a:solidFill>
                  <a:schemeClr val="tx1"/>
                </a:solidFill>
              </a:rPr>
              <a:t> file can contain both Ansible managed hosts/nodes as well as inventory variables to be used for the managed nodes.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Inventory location is generally specified by the </a:t>
            </a:r>
            <a:r>
              <a:rPr lang="en-US" sz="1800" b="1" dirty="0" err="1">
                <a:solidFill>
                  <a:schemeClr val="tx1"/>
                </a:solidFill>
              </a:rPr>
              <a:t>ansible.cfg</a:t>
            </a:r>
            <a:r>
              <a:rPr lang="en-US" sz="1800" dirty="0">
                <a:solidFill>
                  <a:schemeClr val="tx1"/>
                </a:solidFill>
              </a:rPr>
              <a:t> file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1"/>
                </a:solidFill>
              </a:rPr>
              <a:t>./inventory </a:t>
            </a:r>
            <a:r>
              <a:rPr lang="en-US" sz="1800" dirty="0">
                <a:solidFill>
                  <a:schemeClr val="tx1"/>
                </a:solidFill>
              </a:rPr>
              <a:t>– Common practice to leverage inventory files with playbooks and the </a:t>
            </a:r>
            <a:r>
              <a:rPr lang="en-US" sz="1800" b="1" dirty="0" err="1">
                <a:solidFill>
                  <a:schemeClr val="tx1"/>
                </a:solidFill>
              </a:rPr>
              <a:t>ansible.cfg</a:t>
            </a:r>
            <a:r>
              <a:rPr lang="en-US" sz="1800" dirty="0">
                <a:solidFill>
                  <a:schemeClr val="tx1"/>
                </a:solidFill>
              </a:rPr>
              <a:t> file in the current working directory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1"/>
                </a:solidFill>
              </a:rPr>
              <a:t>/</a:t>
            </a:r>
            <a:r>
              <a:rPr lang="en-US" sz="1800" b="1" dirty="0" err="1">
                <a:solidFill>
                  <a:schemeClr val="tx1"/>
                </a:solidFill>
              </a:rPr>
              <a:t>etc</a:t>
            </a:r>
            <a:r>
              <a:rPr lang="en-US" sz="1800" b="1" dirty="0">
                <a:solidFill>
                  <a:schemeClr val="tx1"/>
                </a:solidFill>
              </a:rPr>
              <a:t>/ansible/hosts </a:t>
            </a:r>
            <a:r>
              <a:rPr lang="en-US" sz="1800" dirty="0">
                <a:solidFill>
                  <a:schemeClr val="tx1"/>
                </a:solidFill>
              </a:rPr>
              <a:t>– Default inventory file deployed with the Ansible package</a:t>
            </a:r>
          </a:p>
          <a:p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638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Ansible Playbooks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verpass"/>
                <a:ea typeface="Overpass"/>
                <a:cs typeface="Overpass"/>
                <a:sym typeface="Overpass"/>
              </a:rPr>
              <a:t>Playbook Structure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C259C-EF9B-B84E-B229-E3A2D49C7AE6}"/>
              </a:ext>
            </a:extLst>
          </p:cNvPr>
          <p:cNvSpPr txBox="1"/>
          <p:nvPr/>
        </p:nvSpPr>
        <p:spPr>
          <a:xfrm>
            <a:off x="1802958" y="802035"/>
            <a:ext cx="72535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---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b="1" dirty="0">
                <a:solidFill>
                  <a:srgbClr val="FF0000"/>
                </a:solidFill>
              </a:rPr>
              <a:t>name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Ansiblize</a:t>
            </a:r>
            <a:r>
              <a:rPr lang="en-US" dirty="0">
                <a:solidFill>
                  <a:schemeClr val="tx1"/>
                </a:solidFill>
              </a:rPr>
              <a:t> Managed Hosts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hosts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localhost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b="1" dirty="0" err="1">
                <a:solidFill>
                  <a:srgbClr val="FF0000"/>
                </a:solidFill>
              </a:rPr>
              <a:t>vars_files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- </a:t>
            </a:r>
            <a:r>
              <a:rPr lang="en-US" dirty="0" err="1">
                <a:solidFill>
                  <a:schemeClr val="tx1"/>
                </a:solidFill>
              </a:rPr>
              <a:t>variables.yml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tasks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-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Create Ansible User</a:t>
            </a: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b="1" dirty="0">
                <a:solidFill>
                  <a:srgbClr val="00B0F0"/>
                </a:solidFill>
              </a:rPr>
              <a:t>debug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  msg: This will use the USER  module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handlers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-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Restart SSHD</a:t>
            </a: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b="1" dirty="0">
                <a:solidFill>
                  <a:srgbClr val="00B0F0"/>
                </a:solidFill>
              </a:rPr>
              <a:t>debug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  msg: This sill use the SERVICE or SYSTEMD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1169</Words>
  <Application>Microsoft Macintosh PowerPoint</Application>
  <PresentationFormat>On-screen Show (16:9)</PresentationFormat>
  <Paragraphs>154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Proxima Nova</vt:lpstr>
      <vt:lpstr>Overpass</vt:lpstr>
      <vt:lpstr>Wingdings</vt:lpstr>
      <vt:lpstr>Arial</vt:lpstr>
      <vt:lpstr>Courier New</vt:lpstr>
      <vt:lpstr>Times New Roman</vt:lpstr>
      <vt:lpstr>Simple Light</vt:lpstr>
      <vt:lpstr>Red Hat widescreen template</vt:lpstr>
      <vt:lpstr>DevOps Culture and Practice Enablement </vt:lpstr>
      <vt:lpstr>Topics</vt:lpstr>
      <vt:lpstr>Ansible</vt:lpstr>
      <vt:lpstr>Ansible Introduction &amp; Overview</vt:lpstr>
      <vt:lpstr>Ansible Components &amp; Commands</vt:lpstr>
      <vt:lpstr>ansible.cfg File</vt:lpstr>
      <vt:lpstr>Inventory File</vt:lpstr>
      <vt:lpstr>Ansible Playbooks </vt:lpstr>
      <vt:lpstr>Playbook Structure</vt:lpstr>
      <vt:lpstr>Sample Playbook</vt:lpstr>
      <vt:lpstr>Ansible Roles</vt:lpstr>
      <vt:lpstr>Ansible ROLE Structure</vt:lpstr>
      <vt:lpstr>Ansible ROLE Structure</vt:lpstr>
      <vt:lpstr>Ansible Collections</vt:lpstr>
      <vt:lpstr>Ansible Collections – The Future</vt:lpstr>
      <vt:lpstr>References &amp; More Information</vt:lpstr>
      <vt:lpstr>Additional Resources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Culture and Practice Enablement </dc:title>
  <cp:lastModifiedBy>Travis Michette</cp:lastModifiedBy>
  <cp:revision>3</cp:revision>
  <dcterms:modified xsi:type="dcterms:W3CDTF">2021-08-06T13:03:58Z</dcterms:modified>
</cp:coreProperties>
</file>